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316" r:id="rId3"/>
    <p:sldId id="309" r:id="rId4"/>
    <p:sldId id="311" r:id="rId5"/>
    <p:sldId id="333" r:id="rId6"/>
    <p:sldId id="257" r:id="rId7"/>
    <p:sldId id="265" r:id="rId8"/>
    <p:sldId id="287" r:id="rId9"/>
    <p:sldId id="331" r:id="rId10"/>
    <p:sldId id="334" r:id="rId11"/>
    <p:sldId id="335" r:id="rId12"/>
    <p:sldId id="336" r:id="rId13"/>
    <p:sldId id="337" r:id="rId14"/>
    <p:sldId id="284" r:id="rId15"/>
    <p:sldId id="338" r:id="rId16"/>
    <p:sldId id="300" r:id="rId17"/>
    <p:sldId id="297" r:id="rId18"/>
    <p:sldId id="298" r:id="rId19"/>
    <p:sldId id="339" r:id="rId20"/>
    <p:sldId id="341" r:id="rId21"/>
    <p:sldId id="342" r:id="rId22"/>
    <p:sldId id="347" r:id="rId23"/>
    <p:sldId id="345" r:id="rId24"/>
    <p:sldId id="344" r:id="rId25"/>
    <p:sldId id="299" r:id="rId26"/>
    <p:sldId id="343" r:id="rId27"/>
    <p:sldId id="340" r:id="rId28"/>
    <p:sldId id="294" r:id="rId29"/>
    <p:sldId id="295" r:id="rId30"/>
    <p:sldId id="346" r:id="rId31"/>
    <p:sldId id="312" r:id="rId32"/>
    <p:sldId id="313" r:id="rId33"/>
    <p:sldId id="314" r:id="rId3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742"/>
    <p:restoredTop sz="88903" autoAdjust="0"/>
  </p:normalViewPr>
  <p:slideViewPr>
    <p:cSldViewPr>
      <p:cViewPr varScale="1">
        <p:scale>
          <a:sx n="109" d="100"/>
          <a:sy n="109" d="100"/>
        </p:scale>
        <p:origin x="20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33</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4</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17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6</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7</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8</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C6F07-CC15-7B48-BCB3-1F5D2CF8E1D6}" type="slidenum">
              <a:rPr lang="en-US" smtClean="0"/>
              <a:pPr/>
              <a:t>9</a:t>
            </a:fld>
            <a:endParaRPr lang="en-US"/>
          </a:p>
        </p:txBody>
      </p:sp>
    </p:spTree>
    <p:extLst>
      <p:ext uri="{BB962C8B-B14F-4D97-AF65-F5344CB8AC3E}">
        <p14:creationId xmlns:p14="http://schemas.microsoft.com/office/powerpoint/2010/main" val="141337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14</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31</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32</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meersingh.org/er-visualizer/" TargetMode="External"/><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ameersingh.org/er-visualizer/"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06.03340.pdf" TargetMode="External"/><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opennmt.net/"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github.com/rkadlec/ubuntu-ranking-dataset-creator"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ikernels-portal.disi.unitn.it/projects/sentube/" TargetMode="External"/><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3464" y="3105834"/>
            <a:ext cx="5697072" cy="646331"/>
          </a:xfrm>
          <a:prstGeom prst="rect">
            <a:avLst/>
          </a:prstGeom>
          <a:noFill/>
        </p:spPr>
        <p:txBody>
          <a:bodyPr wrap="none" rtlCol="0">
            <a:spAutoFit/>
          </a:bodyPr>
          <a:lstStyle/>
          <a:p>
            <a:r>
              <a:rPr lang="en-US" sz="3600" dirty="0"/>
              <a:t>Knowledge Graphs from Text</a:t>
            </a:r>
          </a:p>
        </p:txBody>
      </p:sp>
    </p:spTree>
    <p:extLst>
      <p:ext uri="{BB962C8B-B14F-4D97-AF65-F5344CB8AC3E}">
        <p14:creationId xmlns:p14="http://schemas.microsoft.com/office/powerpoint/2010/main" val="2969094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DF2D8-1045-AA4A-8A18-C1103A2DD9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04472"/>
            <a:ext cx="9144000" cy="3849056"/>
          </a:xfrm>
          <a:prstGeom prst="rect">
            <a:avLst/>
          </a:prstGeom>
        </p:spPr>
      </p:pic>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3"/>
              </a:rPr>
              <a:t>http://sameersingh.org/er-visualizer/</a:t>
            </a:r>
            <a:endParaRPr lang="en-US" sz="1400" dirty="0"/>
          </a:p>
        </p:txBody>
      </p:sp>
    </p:spTree>
    <p:extLst>
      <p:ext uri="{BB962C8B-B14F-4D97-AF65-F5344CB8AC3E}">
        <p14:creationId xmlns:p14="http://schemas.microsoft.com/office/powerpoint/2010/main" val="46908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2"/>
              </a:rPr>
              <a:t>http://sameersingh.org/er-visualizer/</a:t>
            </a:r>
            <a:endParaRPr lang="en-US" sz="1400" dirty="0"/>
          </a:p>
        </p:txBody>
      </p:sp>
      <p:pic>
        <p:nvPicPr>
          <p:cNvPr id="4" name="Picture 3">
            <a:extLst>
              <a:ext uri="{FF2B5EF4-FFF2-40B4-BE49-F238E27FC236}">
                <a16:creationId xmlns:a16="http://schemas.microsoft.com/office/drawing/2014/main" id="{CFF159C6-A3E0-7447-8DAE-09781BFB8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02371"/>
            <a:ext cx="9144000" cy="3853258"/>
          </a:xfrm>
          <a:prstGeom prst="rect">
            <a:avLst/>
          </a:prstGeom>
        </p:spPr>
      </p:pic>
    </p:spTree>
    <p:extLst>
      <p:ext uri="{BB962C8B-B14F-4D97-AF65-F5344CB8AC3E}">
        <p14:creationId xmlns:p14="http://schemas.microsoft.com/office/powerpoint/2010/main" val="105377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4249" y="3105834"/>
            <a:ext cx="3935501" cy="646331"/>
          </a:xfrm>
          <a:prstGeom prst="rect">
            <a:avLst/>
          </a:prstGeom>
          <a:noFill/>
        </p:spPr>
        <p:txBody>
          <a:bodyPr wrap="none" rtlCol="0">
            <a:spAutoFit/>
          </a:bodyPr>
          <a:lstStyle/>
          <a:p>
            <a:r>
              <a:rPr lang="en-US" sz="3600" dirty="0"/>
              <a:t>Text Summarization</a:t>
            </a:r>
          </a:p>
        </p:txBody>
      </p:sp>
    </p:spTree>
    <p:extLst>
      <p:ext uri="{BB962C8B-B14F-4D97-AF65-F5344CB8AC3E}">
        <p14:creationId xmlns:p14="http://schemas.microsoft.com/office/powerpoint/2010/main" val="36598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80837B-C18A-7645-8A2C-E1EB5C07BC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4024403"/>
          </a:xfrm>
          <a:prstGeom prst="rect">
            <a:avLst/>
          </a:prstGeom>
        </p:spPr>
      </p:pic>
      <p:sp>
        <p:nvSpPr>
          <p:cNvPr id="3" name="TextBox 2">
            <a:extLst>
              <a:ext uri="{FF2B5EF4-FFF2-40B4-BE49-F238E27FC236}">
                <a16:creationId xmlns:a16="http://schemas.microsoft.com/office/drawing/2014/main" id="{2E80D85D-2748-1548-AC7F-6B22BBCED55E}"/>
              </a:ext>
            </a:extLst>
          </p:cNvPr>
          <p:cNvSpPr txBox="1"/>
          <p:nvPr/>
        </p:nvSpPr>
        <p:spPr>
          <a:xfrm>
            <a:off x="5580112" y="5301208"/>
            <a:ext cx="2880320" cy="523220"/>
          </a:xfrm>
          <a:prstGeom prst="rect">
            <a:avLst/>
          </a:prstGeom>
          <a:noFill/>
        </p:spPr>
        <p:txBody>
          <a:bodyPr wrap="square" rtlCol="0">
            <a:spAutoFit/>
          </a:bodyPr>
          <a:lstStyle/>
          <a:p>
            <a:r>
              <a:rPr lang="en-CA" sz="1400" dirty="0"/>
              <a:t>CNN/Daily News dataset: </a:t>
            </a:r>
            <a:r>
              <a:rPr lang="en-CA" sz="1400" dirty="0">
                <a:hlinkClick r:id="rId3"/>
              </a:rPr>
              <a:t>https://arxiv.org/pdf/1506.03340.pdf</a:t>
            </a:r>
            <a:endParaRPr lang="en-US" sz="1400" dirty="0"/>
          </a:p>
        </p:txBody>
      </p:sp>
    </p:spTree>
    <p:extLst>
      <p:ext uri="{BB962C8B-B14F-4D97-AF65-F5344CB8AC3E}">
        <p14:creationId xmlns:p14="http://schemas.microsoft.com/office/powerpoint/2010/main" val="216708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5326" y="3105834"/>
            <a:ext cx="5673348" cy="646331"/>
          </a:xfrm>
          <a:prstGeom prst="rect">
            <a:avLst/>
          </a:prstGeom>
          <a:noFill/>
        </p:spPr>
        <p:txBody>
          <a:bodyPr wrap="none" rtlCol="0">
            <a:spAutoFit/>
          </a:bodyPr>
          <a:lstStyle/>
          <a:p>
            <a:r>
              <a:rPr lang="en-US" sz="3600" dirty="0"/>
              <a:t>Natural Language Generation</a:t>
            </a:r>
          </a:p>
        </p:txBody>
      </p:sp>
    </p:spTree>
    <p:extLst>
      <p:ext uri="{BB962C8B-B14F-4D97-AF65-F5344CB8AC3E}">
        <p14:creationId xmlns:p14="http://schemas.microsoft.com/office/powerpoint/2010/main" val="361282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0935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E9CF9-A2D7-C74D-8F64-0DA7F6B770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570" y="1930524"/>
            <a:ext cx="2376155" cy="2996952"/>
          </a:xfrm>
          <a:prstGeom prst="rect">
            <a:avLst/>
          </a:prstGeom>
        </p:spPr>
      </p:pic>
      <p:sp>
        <p:nvSpPr>
          <p:cNvPr id="5" name="Right Arrow 4">
            <a:extLst>
              <a:ext uri="{FF2B5EF4-FFF2-40B4-BE49-F238E27FC236}">
                <a16:creationId xmlns:a16="http://schemas.microsoft.com/office/drawing/2014/main" id="{B8D86AEE-6077-D84B-8AD2-7F2B2FC83582}"/>
              </a:ext>
            </a:extLst>
          </p:cNvPr>
          <p:cNvSpPr/>
          <p:nvPr/>
        </p:nvSpPr>
        <p:spPr bwMode="auto">
          <a:xfrm>
            <a:off x="2717766" y="2938088"/>
            <a:ext cx="864096" cy="9818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TextBox 5">
            <a:extLst>
              <a:ext uri="{FF2B5EF4-FFF2-40B4-BE49-F238E27FC236}">
                <a16:creationId xmlns:a16="http://schemas.microsoft.com/office/drawing/2014/main" id="{396AFEB8-1EEC-2047-B397-75CFEEF95214}"/>
              </a:ext>
            </a:extLst>
          </p:cNvPr>
          <p:cNvSpPr txBox="1"/>
          <p:nvPr/>
        </p:nvSpPr>
        <p:spPr>
          <a:xfrm>
            <a:off x="3594641" y="428177"/>
            <a:ext cx="5358873" cy="6001643"/>
          </a:xfrm>
          <a:prstGeom prst="rect">
            <a:avLst/>
          </a:prstGeom>
          <a:solidFill>
            <a:schemeClr val="bg2">
              <a:lumMod val="60000"/>
              <a:lumOff val="40000"/>
            </a:schemeClr>
          </a:solidFill>
        </p:spPr>
        <p:txBody>
          <a:bodyPr wrap="square" rtlCol="0">
            <a:spAutoFit/>
          </a:bodyPr>
          <a:lstStyle/>
          <a:p>
            <a:r>
              <a:rPr lang="en-US" dirty="0"/>
              <a:t>Primary finding: 23x18 mm nodule in right upper node</a:t>
            </a:r>
          </a:p>
          <a:p>
            <a:endParaRPr lang="en-US" dirty="0"/>
          </a:p>
          <a:p>
            <a:r>
              <a:rPr lang="en-US" dirty="0"/>
              <a:t>Features: Mixed solid and ground glass attenuation. &gt;2cm from carina. No atelectasis. Contains visceral pleura. Satellite micronodule in same lung.</a:t>
            </a:r>
          </a:p>
          <a:p>
            <a:endParaRPr lang="en-US" dirty="0"/>
          </a:p>
          <a:p>
            <a:r>
              <a:rPr lang="en-US" dirty="0"/>
              <a:t>Additional Findings: 15mm right paratracheal node; 10mm subcarinal node. Small right pleural effusion. No visible metastases. Subpleural interstitial fibrosis. </a:t>
            </a:r>
          </a:p>
          <a:p>
            <a:endParaRPr lang="en-US" dirty="0"/>
          </a:p>
          <a:p>
            <a:r>
              <a:rPr lang="en-US" dirty="0"/>
              <a:t>Conclusion: Probable primary lung cancer. Clinical stage: Stage IV. Other differential: Fungal infection.</a:t>
            </a:r>
          </a:p>
        </p:txBody>
      </p:sp>
      <p:sp>
        <p:nvSpPr>
          <p:cNvPr id="7" name="TextBox 6">
            <a:extLst>
              <a:ext uri="{FF2B5EF4-FFF2-40B4-BE49-F238E27FC236}">
                <a16:creationId xmlns:a16="http://schemas.microsoft.com/office/drawing/2014/main" id="{98431FE3-CD20-0846-AF6A-F371969A5581}"/>
              </a:ext>
            </a:extLst>
          </p:cNvPr>
          <p:cNvSpPr txBox="1"/>
          <p:nvPr/>
        </p:nvSpPr>
        <p:spPr>
          <a:xfrm>
            <a:off x="201980" y="188640"/>
            <a:ext cx="2808312" cy="1569660"/>
          </a:xfrm>
          <a:prstGeom prst="rect">
            <a:avLst/>
          </a:prstGeom>
          <a:solidFill>
            <a:srgbClr val="00B0F0"/>
          </a:solidFill>
        </p:spPr>
        <p:txBody>
          <a:bodyPr wrap="square" rtlCol="0">
            <a:spAutoFit/>
          </a:bodyPr>
          <a:lstStyle/>
          <a:p>
            <a:r>
              <a:rPr lang="en-US" sz="3200" dirty="0"/>
              <a:t>Natural Language Generation</a:t>
            </a:r>
          </a:p>
        </p:txBody>
      </p:sp>
    </p:spTree>
    <p:extLst>
      <p:ext uri="{BB962C8B-B14F-4D97-AF65-F5344CB8AC3E}">
        <p14:creationId xmlns:p14="http://schemas.microsoft.com/office/powerpoint/2010/main" val="27588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6112" y="3105834"/>
            <a:ext cx="2271776" cy="646331"/>
          </a:xfrm>
          <a:prstGeom prst="rect">
            <a:avLst/>
          </a:prstGeom>
          <a:noFill/>
        </p:spPr>
        <p:txBody>
          <a:bodyPr wrap="none" rtlCol="0">
            <a:spAutoFit/>
          </a:bodyPr>
          <a:lstStyle/>
          <a:p>
            <a:r>
              <a:rPr lang="en-US" sz="3600" dirty="0"/>
              <a:t>Translation</a:t>
            </a:r>
          </a:p>
        </p:txBody>
      </p:sp>
    </p:spTree>
    <p:extLst>
      <p:ext uri="{BB962C8B-B14F-4D97-AF65-F5344CB8AC3E}">
        <p14:creationId xmlns:p14="http://schemas.microsoft.com/office/powerpoint/2010/main" val="29159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1A8-31DA-2D4D-80D9-CB841F19F456}"/>
              </a:ext>
            </a:extLst>
          </p:cNvPr>
          <p:cNvSpPr>
            <a:spLocks noGrp="1"/>
          </p:cNvSpPr>
          <p:nvPr>
            <p:ph type="title"/>
          </p:nvPr>
        </p:nvSpPr>
        <p:spPr/>
        <p:txBody>
          <a:bodyPr/>
          <a:lstStyle/>
          <a:p>
            <a:r>
              <a:rPr lang="en-US" dirty="0"/>
              <a:t>Machine Translation</a:t>
            </a:r>
          </a:p>
        </p:txBody>
      </p:sp>
      <p:sp>
        <p:nvSpPr>
          <p:cNvPr id="3" name="Rectangle 3">
            <a:extLst>
              <a:ext uri="{FF2B5EF4-FFF2-40B4-BE49-F238E27FC236}">
                <a16:creationId xmlns:a16="http://schemas.microsoft.com/office/drawing/2014/main" id="{A19E8232-8E0F-5443-8B96-643C5613A6F8}"/>
              </a:ext>
            </a:extLst>
          </p:cNvPr>
          <p:cNvSpPr txBox="1">
            <a:spLocks noChangeArrowheads="1"/>
          </p:cNvSpPr>
          <p:nvPr/>
        </p:nvSpPr>
        <p:spPr>
          <a:xfrm>
            <a:off x="1215449" y="1752600"/>
            <a:ext cx="6469478" cy="457200"/>
          </a:xfrm>
          <a:prstGeom prst="rect">
            <a:avLst/>
          </a:prstGeom>
          <a:solidFill>
            <a:schemeClr val="accent1"/>
          </a:solidFill>
          <a:ln>
            <a:solidFill>
              <a:schemeClr val="tx2"/>
            </a:solid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292100" indent="-292100" eaLnBrk="1" hangingPunct="1">
              <a:buFontTx/>
              <a:buNone/>
            </a:pPr>
            <a:r>
              <a:rPr lang="en-US" sz="2000" b="1" kern="0" dirty="0"/>
              <a:t>MT</a:t>
            </a:r>
            <a:r>
              <a:rPr lang="en-US" sz="2000" kern="0" dirty="0"/>
              <a:t> uses </a:t>
            </a:r>
            <a:r>
              <a:rPr lang="en-US" sz="2000" u="sng" kern="0" dirty="0">
                <a:solidFill>
                  <a:schemeClr val="tx2"/>
                </a:solidFill>
              </a:rPr>
              <a:t>parallel corpora</a:t>
            </a:r>
            <a:r>
              <a:rPr lang="en-US" sz="2000" kern="0" dirty="0"/>
              <a:t> to automatically learn a translation</a:t>
            </a:r>
            <a:endParaRPr lang="en-US" sz="1800" kern="0" dirty="0"/>
          </a:p>
        </p:txBody>
      </p:sp>
      <p:sp>
        <p:nvSpPr>
          <p:cNvPr id="4" name="Text Box 5">
            <a:extLst>
              <a:ext uri="{FF2B5EF4-FFF2-40B4-BE49-F238E27FC236}">
                <a16:creationId xmlns:a16="http://schemas.microsoft.com/office/drawing/2014/main" id="{E2C7BDC1-770A-1C43-BE0A-DBEC660C15FB}"/>
              </a:ext>
            </a:extLst>
          </p:cNvPr>
          <p:cNvSpPr txBox="1">
            <a:spLocks noChangeArrowheads="1"/>
          </p:cNvSpPr>
          <p:nvPr/>
        </p:nvSpPr>
        <p:spPr bwMode="auto">
          <a:xfrm>
            <a:off x="90487" y="2580183"/>
            <a:ext cx="9135834" cy="3416320"/>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a:p>
            <a:r>
              <a:rPr lang="en-US" sz="1800" dirty="0" err="1">
                <a:solidFill>
                  <a:schemeClr val="accent2"/>
                </a:solidFill>
                <a:latin typeface="Arial" charset="0"/>
                <a:ea typeface="ＭＳ Ｐゴシック" charset="-128"/>
                <a:cs typeface="ＭＳ Ｐゴシック" charset="-128"/>
              </a:rPr>
              <a:t>Hn</a:t>
            </a:r>
            <a:r>
              <a:rPr lang="en-US" sz="1800" dirty="0">
                <a:solidFill>
                  <a:schemeClr val="accent2"/>
                </a:solidFill>
                <a:latin typeface="Arial" charset="0"/>
                <a:ea typeface="ＭＳ Ｐゴシック" charset="-128"/>
                <a:cs typeface="ＭＳ Ｐゴシック" charset="-128"/>
              </a:rPr>
              <a:t>: different human translators</a:t>
            </a:r>
          </a:p>
        </p:txBody>
      </p:sp>
      <p:sp>
        <p:nvSpPr>
          <p:cNvPr id="5" name="TextBox 4">
            <a:extLst>
              <a:ext uri="{FF2B5EF4-FFF2-40B4-BE49-F238E27FC236}">
                <a16:creationId xmlns:a16="http://schemas.microsoft.com/office/drawing/2014/main" id="{EBB31AE7-676F-6246-B353-18C0B532DE48}"/>
              </a:ext>
            </a:extLst>
          </p:cNvPr>
          <p:cNvSpPr txBox="1"/>
          <p:nvPr/>
        </p:nvSpPr>
        <p:spPr>
          <a:xfrm>
            <a:off x="1475656" y="6063655"/>
            <a:ext cx="5949064" cy="461665"/>
          </a:xfrm>
          <a:prstGeom prst="rect">
            <a:avLst/>
          </a:prstGeom>
          <a:solidFill>
            <a:schemeClr val="accent1"/>
          </a:solidFill>
        </p:spPr>
        <p:txBody>
          <a:bodyPr wrap="none" rtlCol="0">
            <a:spAutoFit/>
          </a:bodyPr>
          <a:lstStyle/>
          <a:p>
            <a:r>
              <a:rPr lang="en-US" dirty="0"/>
              <a:t>Open Source Machine Translation! </a:t>
            </a:r>
            <a:r>
              <a:rPr lang="en-US" dirty="0" err="1">
                <a:hlinkClick r:id="rId2"/>
              </a:rPr>
              <a:t>openmt.net</a:t>
            </a:r>
            <a:endParaRPr lang="en-US" dirty="0"/>
          </a:p>
        </p:txBody>
      </p:sp>
    </p:spTree>
    <p:extLst>
      <p:ext uri="{BB962C8B-B14F-4D97-AF65-F5344CB8AC3E}">
        <p14:creationId xmlns:p14="http://schemas.microsoft.com/office/powerpoint/2010/main" val="306107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6F47-2F4C-274C-AF28-1230B2A6B31B}"/>
              </a:ext>
            </a:extLst>
          </p:cNvPr>
          <p:cNvSpPr>
            <a:spLocks noGrp="1"/>
          </p:cNvSpPr>
          <p:nvPr>
            <p:ph type="title"/>
          </p:nvPr>
        </p:nvSpPr>
        <p:spPr/>
        <p:txBody>
          <a:bodyPr/>
          <a:lstStyle/>
          <a:p>
            <a:r>
              <a:rPr lang="en-US" dirty="0"/>
              <a:t>Chatbots and Dialog Agents</a:t>
            </a:r>
          </a:p>
        </p:txBody>
      </p:sp>
      <p:sp>
        <p:nvSpPr>
          <p:cNvPr id="4" name="TextBox 3">
            <a:extLst>
              <a:ext uri="{FF2B5EF4-FFF2-40B4-BE49-F238E27FC236}">
                <a16:creationId xmlns:a16="http://schemas.microsoft.com/office/drawing/2014/main" id="{92636AB7-A9AA-4546-9862-DBAD766D608F}"/>
              </a:ext>
            </a:extLst>
          </p:cNvPr>
          <p:cNvSpPr txBox="1"/>
          <p:nvPr/>
        </p:nvSpPr>
        <p:spPr>
          <a:xfrm>
            <a:off x="3680719" y="6309320"/>
            <a:ext cx="4347665" cy="307777"/>
          </a:xfrm>
          <a:prstGeom prst="rect">
            <a:avLst/>
          </a:prstGeom>
          <a:noFill/>
        </p:spPr>
        <p:txBody>
          <a:bodyPr wrap="none" rtlCol="0">
            <a:spAutoFit/>
          </a:bodyPr>
          <a:lstStyle/>
          <a:p>
            <a:r>
              <a:rPr lang="en-CA" sz="1400" dirty="0">
                <a:hlinkClick r:id="rId2"/>
              </a:rPr>
              <a:t>https://github.com/rkadlec/ubuntu-ranking-dataset-creator</a:t>
            </a:r>
            <a:endParaRPr lang="en-US" sz="1400" dirty="0"/>
          </a:p>
        </p:txBody>
      </p:sp>
      <p:pic>
        <p:nvPicPr>
          <p:cNvPr id="5" name="Picture 4">
            <a:extLst>
              <a:ext uri="{FF2B5EF4-FFF2-40B4-BE49-F238E27FC236}">
                <a16:creationId xmlns:a16="http://schemas.microsoft.com/office/drawing/2014/main" id="{DF18C16A-B872-D14F-BF5B-EFB2F0AE1387}"/>
              </a:ext>
            </a:extLst>
          </p:cNvPr>
          <p:cNvPicPr>
            <a:picLocks noChangeAspect="1"/>
          </p:cNvPicPr>
          <p:nvPr/>
        </p:nvPicPr>
        <p:blipFill>
          <a:blip r:embed="rId3"/>
          <a:stretch>
            <a:fillRect/>
          </a:stretch>
        </p:blipFill>
        <p:spPr>
          <a:xfrm>
            <a:off x="852686" y="1484784"/>
            <a:ext cx="7438627" cy="4824536"/>
          </a:xfrm>
          <a:prstGeom prst="rect">
            <a:avLst/>
          </a:prstGeom>
        </p:spPr>
      </p:pic>
    </p:spTree>
    <p:extLst>
      <p:ext uri="{BB962C8B-B14F-4D97-AF65-F5344CB8AC3E}">
        <p14:creationId xmlns:p14="http://schemas.microsoft.com/office/powerpoint/2010/main" val="167221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9CB2-94B9-AE40-AE0E-6F157E7881EF}"/>
              </a:ext>
            </a:extLst>
          </p:cNvPr>
          <p:cNvSpPr>
            <a:spLocks noGrp="1"/>
          </p:cNvSpPr>
          <p:nvPr>
            <p:ph type="title"/>
          </p:nvPr>
        </p:nvSpPr>
        <p:spPr>
          <a:xfrm>
            <a:off x="685800" y="404664"/>
            <a:ext cx="7772400" cy="1143000"/>
          </a:xfrm>
        </p:spPr>
        <p:txBody>
          <a:bodyPr/>
          <a:lstStyle/>
          <a:p>
            <a:r>
              <a:rPr lang="en-US" sz="4000" dirty="0"/>
              <a:t>Natural Language Inference (NLI)</a:t>
            </a:r>
          </a:p>
        </p:txBody>
      </p:sp>
      <p:pic>
        <p:nvPicPr>
          <p:cNvPr id="9" name="Picture 8">
            <a:extLst>
              <a:ext uri="{FF2B5EF4-FFF2-40B4-BE49-F238E27FC236}">
                <a16:creationId xmlns:a16="http://schemas.microsoft.com/office/drawing/2014/main" id="{7C877ABB-1254-D647-B21F-E216C09DF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16833"/>
            <a:ext cx="7857349" cy="3456383"/>
          </a:xfrm>
          <a:prstGeom prst="rect">
            <a:avLst/>
          </a:prstGeom>
        </p:spPr>
      </p:pic>
      <p:pic>
        <p:nvPicPr>
          <p:cNvPr id="10" name="Picture 9">
            <a:extLst>
              <a:ext uri="{FF2B5EF4-FFF2-40B4-BE49-F238E27FC236}">
                <a16:creationId xmlns:a16="http://schemas.microsoft.com/office/drawing/2014/main" id="{77F73F36-358B-E24D-8F4A-50AB45C349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7439" y="1916832"/>
            <a:ext cx="1107049" cy="3456384"/>
          </a:xfrm>
          <a:prstGeom prst="rect">
            <a:avLst/>
          </a:prstGeom>
        </p:spPr>
      </p:pic>
      <p:sp>
        <p:nvSpPr>
          <p:cNvPr id="12" name="TextBox 11">
            <a:extLst>
              <a:ext uri="{FF2B5EF4-FFF2-40B4-BE49-F238E27FC236}">
                <a16:creationId xmlns:a16="http://schemas.microsoft.com/office/drawing/2014/main" id="{F84323C9-87DB-6646-9255-C5B67269C755}"/>
              </a:ext>
            </a:extLst>
          </p:cNvPr>
          <p:cNvSpPr txBox="1"/>
          <p:nvPr/>
        </p:nvSpPr>
        <p:spPr>
          <a:xfrm>
            <a:off x="2334849" y="5661248"/>
            <a:ext cx="4474302" cy="461665"/>
          </a:xfrm>
          <a:prstGeom prst="rect">
            <a:avLst/>
          </a:prstGeom>
          <a:solidFill>
            <a:schemeClr val="accent1"/>
          </a:solidFill>
        </p:spPr>
        <p:txBody>
          <a:bodyPr wrap="none" rtlCol="0">
            <a:spAutoFit/>
          </a:bodyPr>
          <a:lstStyle/>
          <a:p>
            <a:r>
              <a:rPr lang="en-US" dirty="0"/>
              <a:t>Samples from the </a:t>
            </a:r>
            <a:r>
              <a:rPr lang="en-US" dirty="0" err="1"/>
              <a:t>MedNLI</a:t>
            </a:r>
            <a:r>
              <a:rPr lang="en-US" dirty="0"/>
              <a:t> Corpus</a:t>
            </a:r>
          </a:p>
        </p:txBody>
      </p:sp>
    </p:spTree>
    <p:extLst>
      <p:ext uri="{BB962C8B-B14F-4D97-AF65-F5344CB8AC3E}">
        <p14:creationId xmlns:p14="http://schemas.microsoft.com/office/powerpoint/2010/main" val="57038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3513" y="3105834"/>
            <a:ext cx="2056973" cy="646331"/>
          </a:xfrm>
          <a:prstGeom prst="rect">
            <a:avLst/>
          </a:prstGeom>
          <a:noFill/>
        </p:spPr>
        <p:txBody>
          <a:bodyPr wrap="none" rtlCol="0">
            <a:spAutoFit/>
          </a:bodyPr>
          <a:lstStyle/>
          <a:p>
            <a:r>
              <a:rPr lang="en-US" sz="3600" dirty="0"/>
              <a:t>Sentiment</a:t>
            </a:r>
          </a:p>
        </p:txBody>
      </p:sp>
    </p:spTree>
    <p:extLst>
      <p:ext uri="{BB962C8B-B14F-4D97-AF65-F5344CB8AC3E}">
        <p14:creationId xmlns:p14="http://schemas.microsoft.com/office/powerpoint/2010/main" val="1881309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extLst>
      <p:ext uri="{BB962C8B-B14F-4D97-AF65-F5344CB8AC3E}">
        <p14:creationId xmlns:p14="http://schemas.microsoft.com/office/powerpoint/2010/main" val="38834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DD6C-C9C6-3747-9E8C-071F41BB9F6D}"/>
              </a:ext>
            </a:extLst>
          </p:cNvPr>
          <p:cNvSpPr>
            <a:spLocks noGrp="1"/>
          </p:cNvSpPr>
          <p:nvPr>
            <p:ph type="title"/>
          </p:nvPr>
        </p:nvSpPr>
        <p:spPr/>
        <p:txBody>
          <a:bodyPr/>
          <a:lstStyle/>
          <a:p>
            <a:r>
              <a:rPr lang="en-US" dirty="0"/>
              <a:t>Opinion Mining</a:t>
            </a:r>
          </a:p>
        </p:txBody>
      </p:sp>
      <p:sp>
        <p:nvSpPr>
          <p:cNvPr id="3" name="Content Placeholder 2">
            <a:extLst>
              <a:ext uri="{FF2B5EF4-FFF2-40B4-BE49-F238E27FC236}">
                <a16:creationId xmlns:a16="http://schemas.microsoft.com/office/drawing/2014/main" id="{6A0FBB0A-755E-074D-A577-629237236C8B}"/>
              </a:ext>
            </a:extLst>
          </p:cNvPr>
          <p:cNvSpPr>
            <a:spLocks noGrp="1"/>
          </p:cNvSpPr>
          <p:nvPr>
            <p:ph idx="1"/>
          </p:nvPr>
        </p:nvSpPr>
        <p:spPr>
          <a:xfrm>
            <a:off x="670702" y="1628800"/>
            <a:ext cx="7772400" cy="2095872"/>
          </a:xfrm>
        </p:spPr>
        <p:txBody>
          <a:bodyPr/>
          <a:lstStyle/>
          <a:p>
            <a:r>
              <a:rPr lang="en-US" dirty="0"/>
              <a:t>Fine-grained sentiment</a:t>
            </a:r>
          </a:p>
          <a:p>
            <a:r>
              <a:rPr lang="en-US" dirty="0"/>
              <a:t>For example:</a:t>
            </a:r>
          </a:p>
          <a:p>
            <a:pPr lvl="1"/>
            <a:r>
              <a:rPr lang="en-US" i="1" dirty="0">
                <a:solidFill>
                  <a:srgbClr val="0070C0"/>
                </a:solidFill>
              </a:rPr>
              <a:t>iPad 2</a:t>
            </a:r>
            <a:r>
              <a:rPr lang="en-US" i="1" dirty="0"/>
              <a:t> is better. the </a:t>
            </a:r>
            <a:r>
              <a:rPr lang="en-US" i="1" dirty="0">
                <a:solidFill>
                  <a:srgbClr val="0070C0"/>
                </a:solidFill>
              </a:rPr>
              <a:t>superior apps </a:t>
            </a:r>
            <a:r>
              <a:rPr lang="en-US" i="1" dirty="0"/>
              <a:t>just </a:t>
            </a:r>
            <a:r>
              <a:rPr lang="en-US" i="1" dirty="0">
                <a:solidFill>
                  <a:srgbClr val="C00000"/>
                </a:solidFill>
              </a:rPr>
              <a:t>destroy</a:t>
            </a:r>
            <a:r>
              <a:rPr lang="en-US" i="1" dirty="0"/>
              <a:t> the </a:t>
            </a:r>
            <a:r>
              <a:rPr lang="en-US" i="1" dirty="0" err="1">
                <a:solidFill>
                  <a:srgbClr val="C00000"/>
                </a:solidFill>
              </a:rPr>
              <a:t>xoom</a:t>
            </a:r>
            <a:r>
              <a:rPr lang="en-US" i="1" dirty="0"/>
              <a:t>.</a:t>
            </a:r>
            <a:endParaRPr lang="en-US" dirty="0"/>
          </a:p>
          <a:p>
            <a:endParaRPr lang="en-US" dirty="0"/>
          </a:p>
        </p:txBody>
      </p:sp>
      <p:pic>
        <p:nvPicPr>
          <p:cNvPr id="4" name="Picture 3">
            <a:extLst>
              <a:ext uri="{FF2B5EF4-FFF2-40B4-BE49-F238E27FC236}">
                <a16:creationId xmlns:a16="http://schemas.microsoft.com/office/drawing/2014/main" id="{DB4F6F1F-C83C-314C-B8BF-69D2247D2D0C}"/>
              </a:ext>
            </a:extLst>
          </p:cNvPr>
          <p:cNvPicPr>
            <a:picLocks noChangeAspect="1"/>
          </p:cNvPicPr>
          <p:nvPr/>
        </p:nvPicPr>
        <p:blipFill>
          <a:blip r:embed="rId2"/>
          <a:stretch>
            <a:fillRect/>
          </a:stretch>
        </p:blipFill>
        <p:spPr>
          <a:xfrm>
            <a:off x="0" y="3689505"/>
            <a:ext cx="9144000" cy="3079390"/>
          </a:xfrm>
          <a:prstGeom prst="rect">
            <a:avLst/>
          </a:prstGeom>
        </p:spPr>
      </p:pic>
      <p:sp>
        <p:nvSpPr>
          <p:cNvPr id="5" name="TextBox 4">
            <a:extLst>
              <a:ext uri="{FF2B5EF4-FFF2-40B4-BE49-F238E27FC236}">
                <a16:creationId xmlns:a16="http://schemas.microsoft.com/office/drawing/2014/main" id="{01067994-689F-AD40-978C-D1A8559B3B19}"/>
              </a:ext>
            </a:extLst>
          </p:cNvPr>
          <p:cNvSpPr txBox="1"/>
          <p:nvPr/>
        </p:nvSpPr>
        <p:spPr>
          <a:xfrm>
            <a:off x="3347864" y="2382153"/>
            <a:ext cx="4968552" cy="307777"/>
          </a:xfrm>
          <a:prstGeom prst="rect">
            <a:avLst/>
          </a:prstGeom>
          <a:noFill/>
        </p:spPr>
        <p:txBody>
          <a:bodyPr wrap="square" rtlCol="0">
            <a:spAutoFit/>
          </a:bodyPr>
          <a:lstStyle/>
          <a:p>
            <a:r>
              <a:rPr lang="en-US" sz="1400" dirty="0" err="1">
                <a:hlinkClick r:id="rId3"/>
              </a:rPr>
              <a:t>SenTube</a:t>
            </a:r>
            <a:r>
              <a:rPr lang="en-US" sz="1400" dirty="0">
                <a:hlinkClick r:id="rId3"/>
              </a:rPr>
              <a:t>: sentiment and opinion mining from YouTube comments</a:t>
            </a:r>
            <a:endParaRPr lang="en-US" sz="1400" dirty="0"/>
          </a:p>
        </p:txBody>
      </p:sp>
    </p:spTree>
    <p:extLst>
      <p:ext uri="{BB962C8B-B14F-4D97-AF65-F5344CB8AC3E}">
        <p14:creationId xmlns:p14="http://schemas.microsoft.com/office/powerpoint/2010/main" val="17613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55410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039" y="3105834"/>
            <a:ext cx="6363922" cy="646331"/>
          </a:xfrm>
          <a:prstGeom prst="rect">
            <a:avLst/>
          </a:prstGeom>
          <a:noFill/>
        </p:spPr>
        <p:txBody>
          <a:bodyPr wrap="none" rtlCol="0">
            <a:spAutoFit/>
          </a:bodyPr>
          <a:lstStyle/>
          <a:p>
            <a:r>
              <a:rPr lang="en-US" sz="3600" dirty="0"/>
              <a:t>Information Extraction from Text</a:t>
            </a:r>
          </a:p>
        </p:txBody>
      </p:sp>
    </p:spTree>
    <p:extLst>
      <p:ext uri="{BB962C8B-B14F-4D97-AF65-F5344CB8AC3E}">
        <p14:creationId xmlns:p14="http://schemas.microsoft.com/office/powerpoint/2010/main" val="3778323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Finding named entities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64904"/>
            <a:ext cx="9144000" cy="1803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Relation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988840"/>
            <a:ext cx="9144000" cy="1925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E06AE0DE-0469-1846-9D90-495C46375E0C}"/>
              </a:ext>
            </a:extLst>
          </p:cNvPr>
          <p:cNvSpPr>
            <a:spLocks noGrp="1" noChangeArrowheads="1"/>
          </p:cNvSpPr>
          <p:nvPr>
            <p:ph type="title"/>
          </p:nvPr>
        </p:nvSpPr>
        <p:spPr>
          <a:xfrm rot="16200000">
            <a:off x="-3207196" y="2629227"/>
            <a:ext cx="7772400" cy="1143000"/>
          </a:xfrm>
        </p:spPr>
        <p:txBody>
          <a:bodyPr/>
          <a:lstStyle/>
          <a:p>
            <a:r>
              <a:rPr lang="en-US" dirty="0"/>
              <a:t>Relation Extraction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B7473-6A11-A540-AACD-09CD656C6C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4000" y="1008000"/>
            <a:ext cx="8856000" cy="5733256"/>
          </a:xfrm>
          <a:prstGeom prst="rect">
            <a:avLst/>
          </a:prstGeom>
        </p:spPr>
      </p:pic>
      <p:sp>
        <p:nvSpPr>
          <p:cNvPr id="3" name="Title 2">
            <a:extLst>
              <a:ext uri="{FF2B5EF4-FFF2-40B4-BE49-F238E27FC236}">
                <a16:creationId xmlns:a16="http://schemas.microsoft.com/office/drawing/2014/main" id="{171EF48E-F8F6-5E46-8BE0-78907EAB2D2B}"/>
              </a:ext>
            </a:extLst>
          </p:cNvPr>
          <p:cNvSpPr>
            <a:spLocks noGrp="1"/>
          </p:cNvSpPr>
          <p:nvPr>
            <p:ph type="title"/>
          </p:nvPr>
        </p:nvSpPr>
        <p:spPr>
          <a:xfrm>
            <a:off x="685800" y="116632"/>
            <a:ext cx="7772400" cy="1143000"/>
          </a:xfrm>
        </p:spPr>
        <p:txBody>
          <a:bodyPr/>
          <a:lstStyle/>
          <a:p>
            <a:r>
              <a:rPr lang="en-US" dirty="0"/>
              <a:t>PICO frames (Cochrane)</a:t>
            </a:r>
          </a:p>
        </p:txBody>
      </p:sp>
      <p:sp>
        <p:nvSpPr>
          <p:cNvPr id="4" name="Rectangular Callout 3">
            <a:extLst>
              <a:ext uri="{FF2B5EF4-FFF2-40B4-BE49-F238E27FC236}">
                <a16:creationId xmlns:a16="http://schemas.microsoft.com/office/drawing/2014/main" id="{F83BE2D5-42A8-E24E-A30C-C8C6E0200581}"/>
              </a:ext>
            </a:extLst>
          </p:cNvPr>
          <p:cNvSpPr/>
          <p:nvPr/>
        </p:nvSpPr>
        <p:spPr bwMode="auto">
          <a:xfrm>
            <a:off x="5076056" y="1772816"/>
            <a:ext cx="3457532" cy="2304256"/>
          </a:xfrm>
          <a:prstGeom prst="wedgeRectCallout">
            <a:avLst>
              <a:gd name="adj1" fmla="val 2209"/>
              <a:gd name="adj2" fmla="val -637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Participants: </a:t>
            </a:r>
            <a:r>
              <a:rPr lang="en-CA" sz="1800" dirty="0"/>
              <a:t>Patient, Population or Problem</a:t>
            </a:r>
          </a:p>
          <a:p>
            <a:r>
              <a:rPr lang="en-CA" sz="1800" dirty="0"/>
              <a:t>What are the characteristics of the patient or population (demographics, risk factors, pre-existing conditions, </a:t>
            </a:r>
            <a:r>
              <a:rPr lang="en-CA" sz="1800" dirty="0" err="1"/>
              <a:t>etc</a:t>
            </a:r>
            <a:r>
              <a:rPr lang="en-CA" sz="1800" dirty="0"/>
              <a:t>)?</a:t>
            </a:r>
          </a:p>
          <a:p>
            <a:r>
              <a:rPr lang="en-CA" sz="1800" dirty="0"/>
              <a:t>What is the condition or disease of interest?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Times" charset="0"/>
            </a:endParaRPr>
          </a:p>
        </p:txBody>
      </p:sp>
      <p:sp>
        <p:nvSpPr>
          <p:cNvPr id="5" name="Rectangular Callout 4">
            <a:extLst>
              <a:ext uri="{FF2B5EF4-FFF2-40B4-BE49-F238E27FC236}">
                <a16:creationId xmlns:a16="http://schemas.microsoft.com/office/drawing/2014/main" id="{9D02767E-8126-2549-B8AC-3219EDA2F4BA}"/>
              </a:ext>
            </a:extLst>
          </p:cNvPr>
          <p:cNvSpPr/>
          <p:nvPr/>
        </p:nvSpPr>
        <p:spPr bwMode="auto">
          <a:xfrm>
            <a:off x="467544" y="2492896"/>
            <a:ext cx="3024336" cy="936104"/>
          </a:xfrm>
          <a:prstGeom prst="wedgeRectCallout">
            <a:avLst>
              <a:gd name="adj1" fmla="val 27723"/>
              <a:gd name="adj2" fmla="val -8816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Intervention:</a:t>
            </a:r>
          </a:p>
          <a:p>
            <a:r>
              <a:rPr lang="en-CA" sz="1800" dirty="0"/>
              <a:t>What is the intervention under consideration for participants?</a:t>
            </a:r>
            <a:endParaRPr kumimoji="0" lang="en-US" sz="1800" i="0" u="none" strike="noStrike" cap="none" normalizeH="0" baseline="0" dirty="0">
              <a:ln>
                <a:noFill/>
              </a:ln>
              <a:solidFill>
                <a:schemeClr val="tx1"/>
              </a:solidFill>
              <a:effectLst/>
              <a:latin typeface="Times" charset="0"/>
            </a:endParaRPr>
          </a:p>
        </p:txBody>
      </p:sp>
      <p:sp>
        <p:nvSpPr>
          <p:cNvPr id="6" name="Rectangular Callout 5">
            <a:extLst>
              <a:ext uri="{FF2B5EF4-FFF2-40B4-BE49-F238E27FC236}">
                <a16:creationId xmlns:a16="http://schemas.microsoft.com/office/drawing/2014/main" id="{9A01B106-AE38-3E49-BF4E-AABF1131B423}"/>
              </a:ext>
            </a:extLst>
          </p:cNvPr>
          <p:cNvSpPr/>
          <p:nvPr/>
        </p:nvSpPr>
        <p:spPr bwMode="auto">
          <a:xfrm>
            <a:off x="719322" y="4797152"/>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Comparison:</a:t>
            </a:r>
          </a:p>
          <a:p>
            <a:r>
              <a:rPr lang="en-CA" sz="1800" dirty="0"/>
              <a:t>What is the alternative to the intervention (e.g. placebo, different drug, surgery)?</a:t>
            </a:r>
            <a:endParaRPr kumimoji="0" lang="en-US" sz="1800" i="0" u="none" strike="noStrike" cap="none" normalizeH="0" baseline="0" dirty="0">
              <a:ln>
                <a:noFill/>
              </a:ln>
              <a:solidFill>
                <a:schemeClr val="tx1"/>
              </a:solidFill>
              <a:effectLst/>
              <a:latin typeface="Times" charset="0"/>
            </a:endParaRPr>
          </a:p>
        </p:txBody>
      </p:sp>
      <p:sp>
        <p:nvSpPr>
          <p:cNvPr id="8" name="Rectangular Callout 7">
            <a:extLst>
              <a:ext uri="{FF2B5EF4-FFF2-40B4-BE49-F238E27FC236}">
                <a16:creationId xmlns:a16="http://schemas.microsoft.com/office/drawing/2014/main" id="{2C56613E-A05E-D34F-AB6A-190EC514382B}"/>
              </a:ext>
            </a:extLst>
          </p:cNvPr>
          <p:cNvSpPr/>
          <p:nvPr/>
        </p:nvSpPr>
        <p:spPr bwMode="auto">
          <a:xfrm>
            <a:off x="4644008" y="4801358"/>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Outcomes:</a:t>
            </a:r>
          </a:p>
          <a:p>
            <a:r>
              <a:rPr lang="en-CA" sz="1800" dirty="0"/>
              <a:t>quality of life, change in clinical status, morbidity, adverse effects, complications</a:t>
            </a:r>
            <a:endParaRPr kumimoji="0" lang="en-US" sz="180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21317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948</TotalTime>
  <Words>1370</Words>
  <Application>Microsoft Macintosh PowerPoint</Application>
  <PresentationFormat>On-screen Show (4:3)</PresentationFormat>
  <Paragraphs>138</Paragraphs>
  <Slides>33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Courier</vt:lpstr>
      <vt:lpstr>Monaco</vt:lpstr>
      <vt:lpstr>Times</vt:lpstr>
      <vt:lpstr>Wingdings</vt:lpstr>
      <vt:lpstr>Blank Presentation</vt:lpstr>
      <vt:lpstr>Natural Language Processing</vt:lpstr>
      <vt:lpstr>PowerPoint Presentation</vt:lpstr>
      <vt:lpstr>Identifying confusable drug names</vt:lpstr>
      <vt:lpstr>Word Segmentation (in Chinese)</vt:lpstr>
      <vt:lpstr>PowerPoint Presentation</vt:lpstr>
      <vt:lpstr>Finding named entities</vt:lpstr>
      <vt:lpstr>Relation Extraction</vt:lpstr>
      <vt:lpstr>Relation Extraction</vt:lpstr>
      <vt:lpstr>PICO frames (Cochrane)</vt:lpstr>
      <vt:lpstr>PowerPoint Presentation</vt:lpstr>
      <vt:lpstr>PowerPoint Presentation</vt:lpstr>
      <vt:lpstr>PowerPoint Presentation</vt:lpstr>
      <vt:lpstr>PowerPoint Presentation</vt:lpstr>
      <vt:lpstr>SQuASH: SFU QA Summarization System Input: 25 news articles, Complex question   Output: 250-word summary</vt:lpstr>
      <vt:lpstr>PowerPoint Presentation</vt:lpstr>
      <vt:lpstr>Headline Generation</vt:lpstr>
      <vt:lpstr>Headline Generation</vt:lpstr>
      <vt:lpstr>Sentence Compression</vt:lpstr>
      <vt:lpstr>PowerPoint Presentation</vt:lpstr>
      <vt:lpstr>PowerPoint Presentation</vt:lpstr>
      <vt:lpstr>PowerPoint Presentation</vt:lpstr>
      <vt:lpstr>PowerPoint Presentation</vt:lpstr>
      <vt:lpstr>Machine Translation</vt:lpstr>
      <vt:lpstr>Chatbots and Dialog Agents</vt:lpstr>
      <vt:lpstr>Paraphrasing</vt:lpstr>
      <vt:lpstr>Natural Language Inference (NLI)</vt:lpstr>
      <vt:lpstr>PowerPoint Presentation</vt:lpstr>
      <vt:lpstr>Sentiment detection</vt:lpstr>
      <vt:lpstr>Sentiment detection</vt:lpstr>
      <vt:lpstr>Opinion Mining</vt:lpstr>
      <vt:lpstr>Holy Grail: Understanding Language</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188</cp:revision>
  <cp:lastPrinted>2019-09-05T20:08:07Z</cp:lastPrinted>
  <dcterms:created xsi:type="dcterms:W3CDTF">2012-01-09T21:49:19Z</dcterms:created>
  <dcterms:modified xsi:type="dcterms:W3CDTF">2019-09-05T20:40:21Z</dcterms:modified>
</cp:coreProperties>
</file>